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60" r:id="rId3"/>
    <p:sldId id="262" r:id="rId4"/>
    <p:sldId id="257" r:id="rId5"/>
    <p:sldId id="261" r:id="rId6"/>
    <p:sldId id="263" r:id="rId7"/>
    <p:sldId id="266" r:id="rId8"/>
    <p:sldId id="264" r:id="rId9"/>
    <p:sldId id="267"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13A5A-EC07-465B-B5A4-2817A0FDAE7D}" v="63" dt="2023-08-08T02:04:05.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0"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2" y="4682064"/>
            <a:ext cx="8936847"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8/8/2023</a:t>
            </a:fld>
            <a:endParaRPr lang="en-US" dirty="0"/>
          </a:p>
        </p:txBody>
      </p:sp>
      <p:sp>
        <p:nvSpPr>
          <p:cNvPr id="21" name="Footer Placeholder 20"/>
          <p:cNvSpPr>
            <a:spLocks noGrp="1"/>
          </p:cNvSpPr>
          <p:nvPr>
            <p:ph type="ftr" sz="quarter" idx="11"/>
          </p:nvPr>
        </p:nvSpPr>
        <p:spPr>
          <a:xfrm>
            <a:off x="1629102"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1"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0"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345"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4"/>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8/8/2023</a:t>
            </a:fld>
            <a:endParaRPr lang="en-US" dirty="0"/>
          </a:p>
        </p:txBody>
      </p:sp>
      <p:sp>
        <p:nvSpPr>
          <p:cNvPr id="5" name="Footer Placeholder 4"/>
          <p:cNvSpPr>
            <a:spLocks noGrp="1"/>
          </p:cNvSpPr>
          <p:nvPr>
            <p:ph type="ftr" sz="quarter" idx="11"/>
          </p:nvPr>
        </p:nvSpPr>
        <p:spPr>
          <a:xfrm>
            <a:off x="1629158" y="5177408"/>
            <a:ext cx="5660135"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5"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3"/>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1"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1"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8/8/2023</a:t>
            </a:fld>
            <a:endParaRPr lang="en-US"/>
          </a:p>
        </p:txBody>
      </p:sp>
      <p:sp>
        <p:nvSpPr>
          <p:cNvPr id="9" name="Footer Placeholder 8"/>
          <p:cNvSpPr>
            <a:spLocks noGrp="1"/>
          </p:cNvSpPr>
          <p:nvPr>
            <p:ph type="ftr" sz="quarter" idx="11"/>
          </p:nvPr>
        </p:nvSpPr>
        <p:spPr>
          <a:xfrm>
            <a:off x="685802"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9"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1"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t>8/8/2023</a:t>
            </a:fld>
            <a:endParaRPr lang="en-US" dirty="0"/>
          </a:p>
        </p:txBody>
      </p:sp>
      <p:sp>
        <p:nvSpPr>
          <p:cNvPr id="6" name="Footer Placeholder 5"/>
          <p:cNvSpPr>
            <a:spLocks noGrp="1"/>
          </p:cNvSpPr>
          <p:nvPr>
            <p:ph type="ftr" sz="quarter" idx="11"/>
          </p:nvPr>
        </p:nvSpPr>
        <p:spPr>
          <a:xfrm>
            <a:off x="612648" y="6035040"/>
            <a:ext cx="4588003"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5"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5"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5"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8/8/2023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anose="02020404030301010803"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3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BF-Sunday-2023-Silde"/>
          <p:cNvPicPr>
            <a:picLocks noChangeAspect="1"/>
          </p:cNvPicPr>
          <p:nvPr/>
        </p:nvPicPr>
        <p:blipFill>
          <a:blip r:embed="rId2"/>
          <a:stretch>
            <a:fillRect/>
          </a:stretch>
        </p:blipFill>
        <p:spPr>
          <a:xfrm>
            <a:off x="-12700" y="-95250"/>
            <a:ext cx="12204700" cy="7048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BF-Sunday-2023-Silde"/>
          <p:cNvPicPr>
            <a:picLocks noChangeAspect="1"/>
          </p:cNvPicPr>
          <p:nvPr/>
        </p:nvPicPr>
        <p:blipFill>
          <a:blip r:embed="rId2"/>
          <a:stretch>
            <a:fillRect/>
          </a:stretch>
        </p:blipFill>
        <p:spPr>
          <a:xfrm>
            <a:off x="-12700" y="-95250"/>
            <a:ext cx="12204700" cy="7048500"/>
          </a:xfrm>
          <a:prstGeom prst="rect">
            <a:avLst/>
          </a:prstGeom>
        </p:spPr>
      </p:pic>
    </p:spTree>
    <p:extLst>
      <p:ext uri="{BB962C8B-B14F-4D97-AF65-F5344CB8AC3E}">
        <p14:creationId xmlns:p14="http://schemas.microsoft.com/office/powerpoint/2010/main" val="63387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BF-Sunday-2023-Silde"/>
          <p:cNvPicPr>
            <a:picLocks noChangeAspect="1"/>
          </p:cNvPicPr>
          <p:nvPr/>
        </p:nvPicPr>
        <p:blipFill>
          <a:blip r:embed="rId2">
            <a:alphaModFix/>
          </a:blip>
          <a:stretch>
            <a:fillRect/>
          </a:stretch>
        </p:blipFill>
        <p:spPr>
          <a:xfrm>
            <a:off x="0" y="-27992"/>
            <a:ext cx="12204700" cy="6953250"/>
          </a:xfrm>
          <a:prstGeom prst="rect">
            <a:avLst/>
          </a:prstGeom>
        </p:spPr>
      </p:pic>
      <p:sp>
        <p:nvSpPr>
          <p:cNvPr id="2" name="TextBox 1">
            <a:extLst>
              <a:ext uri="{FF2B5EF4-FFF2-40B4-BE49-F238E27FC236}">
                <a16:creationId xmlns:a16="http://schemas.microsoft.com/office/drawing/2014/main" id="{AFC5A04A-43B1-7846-CD55-99A14A25C74D}"/>
              </a:ext>
            </a:extLst>
          </p:cNvPr>
          <p:cNvSpPr txBox="1"/>
          <p:nvPr/>
        </p:nvSpPr>
        <p:spPr>
          <a:xfrm>
            <a:off x="849085" y="569168"/>
            <a:ext cx="10291665" cy="720903"/>
          </a:xfrm>
          <a:prstGeom prst="rect">
            <a:avLst/>
          </a:prstGeom>
          <a:noFill/>
        </p:spPr>
        <p:txBody>
          <a:bodyPr wrap="square" rtlCol="0">
            <a:spAutoFit/>
          </a:bodyPr>
          <a:lstStyle/>
          <a:p>
            <a:pPr algn="ctr">
              <a:lnSpc>
                <a:spcPct val="107000"/>
              </a:lnSpc>
              <a:spcAft>
                <a:spcPts val="800"/>
              </a:spcAft>
            </a:pPr>
            <a:r>
              <a:rPr lang="en-AU" altLang="ja-JP" sz="4000" b="1" kern="0" dirty="0">
                <a:solidFill>
                  <a:schemeClr val="bg1"/>
                </a:solidFill>
                <a:effectLst/>
                <a:latin typeface="Avenir Book"/>
                <a:ea typeface="Times New Roman" panose="02020603050405020304" pitchFamily="18" charset="0"/>
                <a:cs typeface="Times New Roman" panose="02020603050405020304" pitchFamily="18" charset="0"/>
              </a:rPr>
              <a:t>Current Facts on the Ethnic violence in Manipur</a:t>
            </a:r>
            <a:endParaRPr lang="ja-JP" altLang="ja-JP" sz="4000" kern="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A8447FB0-F9FC-4527-5DD5-C62E3AF29F2A}"/>
              </a:ext>
            </a:extLst>
          </p:cNvPr>
          <p:cNvSpPr txBox="1"/>
          <p:nvPr/>
        </p:nvSpPr>
        <p:spPr>
          <a:xfrm>
            <a:off x="961053" y="1881517"/>
            <a:ext cx="10618237" cy="4401205"/>
          </a:xfrm>
          <a:prstGeom prst="rect">
            <a:avLst/>
          </a:prstGeom>
          <a:solidFill>
            <a:schemeClr val="bg1"/>
          </a:solidFill>
          <a:effectLst>
            <a:softEdge rad="31750"/>
          </a:effectLst>
        </p:spPr>
        <p:txBody>
          <a:bodyPr wrap="square" rtlCol="0">
            <a:spAutoFit/>
          </a:bodyPr>
          <a:lstStyle/>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The violent ethnic conflict that began on the 3</a:t>
            </a:r>
            <a:r>
              <a:rPr lang="en-AU" altLang="ja-JP" sz="2800" kern="0" baseline="30000" dirty="0">
                <a:solidFill>
                  <a:srgbClr val="222222"/>
                </a:solidFill>
                <a:effectLst/>
                <a:latin typeface="Avenir Book"/>
                <a:ea typeface="Times New Roman" panose="02020603050405020304" pitchFamily="18" charset="0"/>
                <a:cs typeface="Times New Roman" panose="02020603050405020304" pitchFamily="18" charset="0"/>
              </a:rPr>
              <a:t>rd</a:t>
            </a:r>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 May 2023 evening, and it still continues </a:t>
            </a:r>
            <a:r>
              <a:rPr lang="en-AU" altLang="ja-JP" sz="2800" kern="100" dirty="0">
                <a:effectLst/>
                <a:latin typeface="Avenir Book"/>
                <a:ea typeface="MS Mincho" panose="02020609040205080304" pitchFamily="49" charset="-128"/>
                <a:cs typeface="Times New Roman" panose="02020603050405020304" pitchFamily="18" charset="0"/>
              </a:rPr>
              <a:t>between the majority Meitei (predominantly Hindus) and minority tribals (Kuki, Hmar, Zou, </a:t>
            </a:r>
            <a:r>
              <a:rPr lang="en-AU" altLang="ja-JP" sz="2800" kern="100" dirty="0" err="1">
                <a:effectLst/>
                <a:latin typeface="Avenir Book"/>
                <a:ea typeface="MS Mincho" panose="02020609040205080304" pitchFamily="49" charset="-128"/>
                <a:cs typeface="Times New Roman" panose="02020603050405020304" pitchFamily="18" charset="0"/>
              </a:rPr>
              <a:t>Paite</a:t>
            </a:r>
            <a:r>
              <a:rPr lang="en-AU" altLang="ja-JP" sz="2800" kern="100" dirty="0">
                <a:effectLst/>
                <a:latin typeface="Avenir Book"/>
                <a:ea typeface="MS Mincho" panose="02020609040205080304" pitchFamily="49" charset="-128"/>
                <a:cs typeface="Times New Roman" panose="02020603050405020304" pitchFamily="18" charset="0"/>
              </a:rPr>
              <a:t> – all Christians) in Imphal, Manipur </a:t>
            </a:r>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has left more than:</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 </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170 deaths (few still missing and unaccounted for). </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1800 + houses burnt.</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310 + churches burnt down. </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500 + injured people and hospitalized.</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Over 50,000+ Internally Displaced People (IDP).</a:t>
            </a:r>
            <a:endParaRPr kumimoji="1" lang="ja-JP" altLang="en-US" sz="2800" dirty="0"/>
          </a:p>
        </p:txBody>
      </p:sp>
    </p:spTree>
    <p:extLst>
      <p:ext uri="{BB962C8B-B14F-4D97-AF65-F5344CB8AC3E}">
        <p14:creationId xmlns:p14="http://schemas.microsoft.com/office/powerpoint/2010/main" val="348946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BF-Sunday-2023-Silde"/>
          <p:cNvPicPr>
            <a:picLocks noChangeAspect="1"/>
          </p:cNvPicPr>
          <p:nvPr/>
        </p:nvPicPr>
        <p:blipFill>
          <a:blip r:embed="rId2">
            <a:alphaModFix/>
          </a:blip>
          <a:stretch>
            <a:fillRect/>
          </a:stretch>
        </p:blipFill>
        <p:spPr>
          <a:xfrm>
            <a:off x="0" y="-27992"/>
            <a:ext cx="12204700" cy="6953250"/>
          </a:xfrm>
          <a:prstGeom prst="rect">
            <a:avLst/>
          </a:prstGeom>
        </p:spPr>
      </p:pic>
      <p:sp>
        <p:nvSpPr>
          <p:cNvPr id="2" name="TextBox 1">
            <a:extLst>
              <a:ext uri="{FF2B5EF4-FFF2-40B4-BE49-F238E27FC236}">
                <a16:creationId xmlns:a16="http://schemas.microsoft.com/office/drawing/2014/main" id="{AFC5A04A-43B1-7846-CD55-99A14A25C74D}"/>
              </a:ext>
            </a:extLst>
          </p:cNvPr>
          <p:cNvSpPr txBox="1"/>
          <p:nvPr/>
        </p:nvSpPr>
        <p:spPr>
          <a:xfrm>
            <a:off x="849085" y="569168"/>
            <a:ext cx="10291665" cy="720903"/>
          </a:xfrm>
          <a:prstGeom prst="rect">
            <a:avLst/>
          </a:prstGeom>
          <a:noFill/>
        </p:spPr>
        <p:txBody>
          <a:bodyPr wrap="square" rtlCol="0">
            <a:spAutoFit/>
          </a:bodyPr>
          <a:lstStyle/>
          <a:p>
            <a:pPr algn="ctr">
              <a:lnSpc>
                <a:spcPct val="107000"/>
              </a:lnSpc>
              <a:spcAft>
                <a:spcPts val="800"/>
              </a:spcAft>
            </a:pPr>
            <a:r>
              <a:rPr lang="en-AU" altLang="ja-JP" sz="4000" b="1" kern="0" dirty="0">
                <a:solidFill>
                  <a:schemeClr val="bg1"/>
                </a:solidFill>
                <a:effectLst/>
                <a:latin typeface="Avenir Book"/>
                <a:ea typeface="Times New Roman" panose="02020603050405020304" pitchFamily="18" charset="0"/>
                <a:cs typeface="Times New Roman" panose="02020603050405020304" pitchFamily="18" charset="0"/>
              </a:rPr>
              <a:t>Current Facts on the Ethnic violence in Manipur</a:t>
            </a:r>
            <a:endParaRPr lang="ja-JP" altLang="ja-JP" sz="4000" kern="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A8447FB0-F9FC-4527-5DD5-C62E3AF29F2A}"/>
              </a:ext>
            </a:extLst>
          </p:cNvPr>
          <p:cNvSpPr txBox="1"/>
          <p:nvPr/>
        </p:nvSpPr>
        <p:spPr>
          <a:xfrm>
            <a:off x="494522" y="2027190"/>
            <a:ext cx="11355355" cy="4401205"/>
          </a:xfrm>
          <a:prstGeom prst="rect">
            <a:avLst/>
          </a:prstGeom>
          <a:solidFill>
            <a:schemeClr val="bg1"/>
          </a:solidFill>
          <a:effectLst>
            <a:softEdge rad="31750"/>
          </a:effectLst>
        </p:spPr>
        <p:txBody>
          <a:bodyPr wrap="square" rtlCol="0">
            <a:spAutoFit/>
          </a:bodyPr>
          <a:lstStyle/>
          <a:p>
            <a:r>
              <a:rPr lang="en-AU" altLang="ja-JP" sz="2800" kern="100" dirty="0">
                <a:effectLst/>
                <a:latin typeface="Avenir Book"/>
                <a:ea typeface="MS Mincho" panose="02020609040205080304" pitchFamily="49" charset="-128"/>
                <a:cs typeface="Times New Roman" panose="02020603050405020304" pitchFamily="18" charset="0"/>
              </a:rPr>
              <a:t>This ethnic violence has left thousands of tribal Christians to flee Imphal valley:</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100" dirty="0" err="1">
                <a:effectLst/>
                <a:latin typeface="Avenir Book"/>
                <a:ea typeface="MS Mincho" panose="02020609040205080304" pitchFamily="49" charset="-128"/>
                <a:cs typeface="Times New Roman" panose="02020603050405020304" pitchFamily="18" charset="0"/>
              </a:rPr>
              <a:t>Kangpokpi</a:t>
            </a:r>
            <a:r>
              <a:rPr lang="en-AU" altLang="ja-JP" sz="2800" kern="100" dirty="0">
                <a:effectLst/>
                <a:latin typeface="Avenir Book"/>
                <a:ea typeface="MS Mincho" panose="02020609040205080304" pitchFamily="49" charset="-128"/>
                <a:cs typeface="Times New Roman" panose="02020603050405020304" pitchFamily="18" charset="0"/>
              </a:rPr>
              <a:t> (45+ Relief Camps)</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100" dirty="0" err="1">
                <a:effectLst/>
                <a:latin typeface="Avenir Book"/>
                <a:ea typeface="MS Mincho" panose="02020609040205080304" pitchFamily="49" charset="-128"/>
                <a:cs typeface="Times New Roman" panose="02020603050405020304" pitchFamily="18" charset="0"/>
              </a:rPr>
              <a:t>Churachandpur</a:t>
            </a:r>
            <a:r>
              <a:rPr lang="en-AU" altLang="ja-JP" sz="2800" kern="100" dirty="0">
                <a:effectLst/>
                <a:latin typeface="Avenir Book"/>
                <a:ea typeface="MS Mincho" panose="02020609040205080304" pitchFamily="49" charset="-128"/>
                <a:cs typeface="Times New Roman" panose="02020603050405020304" pitchFamily="18" charset="0"/>
              </a:rPr>
              <a:t> (</a:t>
            </a:r>
            <a:r>
              <a:rPr lang="en-AU" altLang="ja-JP" sz="2800" kern="100" dirty="0" err="1">
                <a:effectLst/>
                <a:latin typeface="Avenir Book"/>
                <a:ea typeface="MS Mincho" panose="02020609040205080304" pitchFamily="49" charset="-128"/>
                <a:cs typeface="Times New Roman" panose="02020603050405020304" pitchFamily="18" charset="0"/>
              </a:rPr>
              <a:t>Lamka</a:t>
            </a:r>
            <a:r>
              <a:rPr lang="en-AU" altLang="ja-JP" sz="2800" kern="100" dirty="0">
                <a:effectLst/>
                <a:latin typeface="Avenir Book"/>
                <a:ea typeface="MS Mincho" panose="02020609040205080304" pitchFamily="49" charset="-128"/>
                <a:cs typeface="Times New Roman" panose="02020603050405020304" pitchFamily="18" charset="0"/>
              </a:rPr>
              <a:t>) (40+ Relief Camps). </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100" dirty="0">
                <a:effectLst/>
                <a:latin typeface="Avenir Book"/>
                <a:ea typeface="MS Mincho" panose="02020609040205080304" pitchFamily="49" charset="-128"/>
                <a:cs typeface="Times New Roman" panose="02020603050405020304" pitchFamily="18" charset="0"/>
              </a:rPr>
              <a:t> </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100" dirty="0">
                <a:effectLst/>
                <a:latin typeface="Avenir Book"/>
                <a:ea typeface="MS Mincho" panose="02020609040205080304" pitchFamily="49" charset="-128"/>
                <a:cs typeface="Times New Roman" panose="02020603050405020304" pitchFamily="18" charset="0"/>
              </a:rPr>
              <a:t>Hundreds </a:t>
            </a:r>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are taking shelter in other tribal hill districts and other parts of India:</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1. Manipur</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2. Nagaland (Kohima &amp; Dimapur)</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3. Assam (mostly in Guwahati), </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4. Meghalaya (mainly in Shillong)</a:t>
            </a:r>
            <a:endParaRPr lang="ja-JP" altLang="ja-JP" sz="2800" kern="100" dirty="0">
              <a:effectLst/>
              <a:latin typeface="Calibri" panose="020F0502020204030204" pitchFamily="34" charset="0"/>
              <a:ea typeface="MS Mincho" panose="02020609040205080304" pitchFamily="49" charset="-128"/>
              <a:cs typeface="Times New Roman" panose="02020603050405020304" pitchFamily="18" charset="0"/>
            </a:endParaRPr>
          </a:p>
          <a:p>
            <a:r>
              <a:rPr lang="en-AU" altLang="ja-JP" sz="2800" kern="0" dirty="0">
                <a:solidFill>
                  <a:srgbClr val="222222"/>
                </a:solidFill>
                <a:effectLst/>
                <a:latin typeface="Avenir Book"/>
                <a:ea typeface="Times New Roman" panose="02020603050405020304" pitchFamily="18" charset="0"/>
                <a:cs typeface="Times New Roman" panose="02020603050405020304" pitchFamily="18" charset="0"/>
              </a:rPr>
              <a:t>5. Delhi, Bangalore, Mizoram, Chennai, Kolkata.</a:t>
            </a:r>
            <a:endParaRPr kumimoji="1" lang="ja-JP" altLang="en-US" sz="4000" dirty="0"/>
          </a:p>
        </p:txBody>
      </p:sp>
    </p:spTree>
    <p:extLst>
      <p:ext uri="{BB962C8B-B14F-4D97-AF65-F5344CB8AC3E}">
        <p14:creationId xmlns:p14="http://schemas.microsoft.com/office/powerpoint/2010/main" val="342382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3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100">
                <a:solidFill>
                  <a:schemeClr val="tx1"/>
                </a:solidFill>
                <a:ea typeface="+mj-ea"/>
                <a:cs typeface="+mj-cs"/>
              </a:rPr>
              <a:t>SAVE  MANIPUR DAY of PRAYER</a:t>
            </a:r>
          </a:p>
        </p:txBody>
      </p:sp>
      <p:sp>
        <p:nvSpPr>
          <p:cNvPr id="2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내용 개체 틀 4" descr="지도, 텍스트이(가) 표시된 사진">
            <a:extLst>
              <a:ext uri="{FF2B5EF4-FFF2-40B4-BE49-F238E27FC236}">
                <a16:creationId xmlns:a16="http://schemas.microsoft.com/office/drawing/2014/main" id="{B0CE60E7-F29B-2B41-C379-135386EB472A}"/>
              </a:ext>
            </a:extLst>
          </p:cNvPr>
          <p:cNvPicPr>
            <a:picLocks noChangeAspect="1"/>
          </p:cNvPicPr>
          <p:nvPr/>
        </p:nvPicPr>
        <p:blipFill rotWithShape="1">
          <a:blip r:embed="rId2">
            <a:extLst>
              <a:ext uri="{28A0092B-C50C-407E-A947-70E740481C1C}">
                <a14:useLocalDpi xmlns:a14="http://schemas.microsoft.com/office/drawing/2010/main" val="0"/>
              </a:ext>
            </a:extLst>
          </a:blip>
          <a:srcRect l="23536" r="1213"/>
          <a:stretch/>
        </p:blipFill>
        <p:spPr>
          <a:xfrm>
            <a:off x="8572775" y="2038974"/>
            <a:ext cx="3323756" cy="4361826"/>
          </a:xfrm>
          <a:prstGeom prst="rect">
            <a:avLst/>
          </a:prstGeom>
        </p:spPr>
      </p:pic>
      <p:sp>
        <p:nvSpPr>
          <p:cNvPr id="7" name="TextBox 6">
            <a:extLst>
              <a:ext uri="{FF2B5EF4-FFF2-40B4-BE49-F238E27FC236}">
                <a16:creationId xmlns:a16="http://schemas.microsoft.com/office/drawing/2014/main" id="{987BE73E-3808-EC11-3C0D-A8D88A6BAF98}"/>
              </a:ext>
            </a:extLst>
          </p:cNvPr>
          <p:cNvSpPr txBox="1"/>
          <p:nvPr/>
        </p:nvSpPr>
        <p:spPr>
          <a:xfrm>
            <a:off x="638881" y="2200231"/>
            <a:ext cx="7931643" cy="4039311"/>
          </a:xfrm>
          <a:prstGeom prst="rect">
            <a:avLst/>
          </a:prstGeom>
          <a:noFill/>
        </p:spPr>
        <p:txBody>
          <a:bodyPr wrap="square">
            <a:spAutoFit/>
          </a:bodyPr>
          <a:lstStyle/>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1. Pray for restoration of peace in Manipur.</a:t>
            </a:r>
            <a:endParaRPr lang="ja-JP" altLang="ja-JP" sz="2000" kern="100" dirty="0">
              <a:effectLst/>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2. Pray for the State &amp; Central government to call for peaceful dialogue and find a permanent solution immediately.</a:t>
            </a:r>
            <a:endParaRPr lang="ja-JP" altLang="ja-JP" sz="2000" kern="100" dirty="0">
              <a:effectLst/>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3. Pray for the Internally Displaced Person (IDP) for their rehabilitation and healing (physical, emotional &amp; spiritual).</a:t>
            </a:r>
            <a:endParaRPr lang="ja-JP" altLang="ja-JP" sz="2000" kern="100" dirty="0">
              <a:effectLst/>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4. Pray that this genocide against the tribal Christians in Manipur will stop.</a:t>
            </a:r>
            <a:endParaRPr lang="ja-JP" altLang="ja-JP" sz="2000" kern="100" dirty="0">
              <a:effectLst/>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5. Pray for the Christians in Manipur whose churches have been completely burnt down and destroyed.</a:t>
            </a:r>
            <a:endParaRPr lang="ja-JP" altLang="ja-JP" sz="2000" kern="100" dirty="0">
              <a:effectLst/>
              <a:ea typeface="MS Mincho" panose="02020609040205080304" pitchFamily="49"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anim calcmode="lin" valueType="num">
                                      <p:cBhvr>
                                        <p:cTn id="13"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anim calcmode="lin" valueType="num">
                                      <p:cBhvr>
                                        <p:cTn id="18"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anim calcmode="lin" valueType="num">
                                      <p:cBhvr>
                                        <p:cTn id="23"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anim calcmode="lin" valueType="num">
                                      <p:cBhvr>
                                        <p:cTn id="28"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3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100" dirty="0">
                <a:solidFill>
                  <a:schemeClr val="tx1"/>
                </a:solidFill>
                <a:ea typeface="+mj-ea"/>
                <a:cs typeface="+mj-cs"/>
              </a:rPr>
              <a:t>SAVE  MANIPUR DAY of PRAYER</a:t>
            </a:r>
          </a:p>
        </p:txBody>
      </p:sp>
      <p:sp>
        <p:nvSpPr>
          <p:cNvPr id="2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PBF-Sunday-2023-Silde">
            <a:extLst>
              <a:ext uri="{FF2B5EF4-FFF2-40B4-BE49-F238E27FC236}">
                <a16:creationId xmlns:a16="http://schemas.microsoft.com/office/drawing/2014/main" id="{42196247-E0E8-BC79-0FF1-0685D9C34C41}"/>
              </a:ext>
            </a:extLst>
          </p:cNvPr>
          <p:cNvPicPr>
            <a:picLocks noChangeAspect="1"/>
          </p:cNvPicPr>
          <p:nvPr/>
        </p:nvPicPr>
        <p:blipFill>
          <a:blip r:embed="rId2">
            <a:alphaModFix amt="5000"/>
          </a:blip>
          <a:stretch>
            <a:fillRect/>
          </a:stretch>
        </p:blipFill>
        <p:spPr>
          <a:xfrm>
            <a:off x="0" y="0"/>
            <a:ext cx="12204700" cy="7048500"/>
          </a:xfrm>
          <a:prstGeom prst="rect">
            <a:avLst/>
          </a:prstGeom>
        </p:spPr>
      </p:pic>
      <p:sp>
        <p:nvSpPr>
          <p:cNvPr id="7" name="TextBox 6">
            <a:extLst>
              <a:ext uri="{FF2B5EF4-FFF2-40B4-BE49-F238E27FC236}">
                <a16:creationId xmlns:a16="http://schemas.microsoft.com/office/drawing/2014/main" id="{987BE73E-3808-EC11-3C0D-A8D88A6BAF98}"/>
              </a:ext>
            </a:extLst>
          </p:cNvPr>
          <p:cNvSpPr txBox="1"/>
          <p:nvPr/>
        </p:nvSpPr>
        <p:spPr>
          <a:xfrm>
            <a:off x="638881" y="1905501"/>
            <a:ext cx="11038108" cy="4829655"/>
          </a:xfrm>
          <a:prstGeom prst="rect">
            <a:avLst/>
          </a:prstGeom>
          <a:noFill/>
        </p:spPr>
        <p:txBody>
          <a:bodyPr wrap="square">
            <a:spAutoFit/>
          </a:bodyPr>
          <a:lstStyle/>
          <a:p>
            <a:pPr>
              <a:lnSpc>
                <a:spcPct val="107000"/>
              </a:lnSpc>
              <a:spcAft>
                <a:spcPts val="800"/>
              </a:spcAft>
            </a:pPr>
            <a:r>
              <a:rPr lang="en-US" altLang="ja-JP" sz="2400" kern="0" dirty="0">
                <a:solidFill>
                  <a:srgbClr val="1A1A1A"/>
                </a:solidFill>
                <a:effectLst/>
                <a:ea typeface="MS Mincho" panose="02020609040205080304" pitchFamily="49" charset="-128"/>
                <a:cs typeface="Corbel" panose="020B0503020204020204" pitchFamily="34" charset="0"/>
              </a:rPr>
              <a:t>6.</a:t>
            </a:r>
            <a:r>
              <a:rPr lang="en-US" altLang="ja-JP" sz="2400" kern="0" dirty="0">
                <a:solidFill>
                  <a:srgbClr val="000000"/>
                </a:solidFill>
                <a:effectLst/>
                <a:ea typeface="MS Mincho" panose="02020609040205080304" pitchFamily="49" charset="-128"/>
                <a:cs typeface="Corbel" panose="020B0503020204020204" pitchFamily="34" charset="0"/>
              </a:rPr>
              <a:t> Pray for those who have lost their family, relatives, friends, and for those who have lost all their properties in Imphal (</a:t>
            </a:r>
            <a:r>
              <a:rPr lang="en-US" altLang="ja-JP" sz="2400" kern="0" dirty="0">
                <a:solidFill>
                  <a:srgbClr val="1A1A1A"/>
                </a:solidFill>
                <a:effectLst/>
                <a:ea typeface="MS Mincho" panose="02020609040205080304" pitchFamily="49" charset="-128"/>
                <a:cs typeface="Corbel" panose="020B0503020204020204" pitchFamily="34" charset="0"/>
              </a:rPr>
              <a:t>houses, cars, household items, clothes, children’s education books, educational certificates, land/property documents – are either burned or destroyed.  </a:t>
            </a:r>
            <a:r>
              <a:rPr lang="en-US" altLang="ja-JP" sz="2400" kern="0" dirty="0">
                <a:solidFill>
                  <a:srgbClr val="000000"/>
                </a:solidFill>
                <a:effectLst/>
                <a:ea typeface="MS Mincho" panose="02020609040205080304" pitchFamily="49" charset="-128"/>
                <a:cs typeface="Corbel" panose="020B0503020204020204" pitchFamily="34" charset="0"/>
              </a:rPr>
              <a:t>houses, vehicles, </a:t>
            </a:r>
            <a:r>
              <a:rPr lang="en-US" altLang="ja-JP" sz="2400" kern="0" dirty="0" err="1">
                <a:solidFill>
                  <a:srgbClr val="000000"/>
                </a:solidFill>
                <a:effectLst/>
                <a:ea typeface="MS Mincho" panose="02020609040205080304" pitchFamily="49" charset="-128"/>
                <a:cs typeface="Corbel" panose="020B0503020204020204" pitchFamily="34" charset="0"/>
              </a:rPr>
              <a:t>etc</a:t>
            </a:r>
            <a:r>
              <a:rPr lang="en-US" altLang="ja-JP" sz="2400" kern="0" dirty="0">
                <a:solidFill>
                  <a:srgbClr val="000000"/>
                </a:solidFill>
                <a:effectLst/>
                <a:ea typeface="MS Mincho" panose="02020609040205080304" pitchFamily="49" charset="-128"/>
                <a:cs typeface="Corbel" panose="020B0503020204020204" pitchFamily="34" charset="0"/>
              </a:rPr>
              <a:t>).</a:t>
            </a:r>
            <a:endParaRPr lang="ja-JP" altLang="ja-JP" sz="2000" kern="100" dirty="0">
              <a:effectLst/>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7. Pray for strength for the Meitei Christians during this challenging time to their faith.</a:t>
            </a:r>
            <a:endParaRPr lang="ja-JP" altLang="ja-JP" sz="2000" kern="100" dirty="0">
              <a:effectLst/>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8. Pray for spiritual awakening amidst this crisis and strength to overcome the terrible trauma for the families (parents and children).</a:t>
            </a:r>
            <a:endParaRPr lang="ja-JP" altLang="ja-JP" sz="2000" kern="100" dirty="0">
              <a:effectLst/>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9. Pray for Christian leaders who escaped this violent conflict - to be strong in the Lord as they lead their people during this crisis. </a:t>
            </a:r>
            <a:endParaRPr lang="ja-JP" altLang="ja-JP" sz="2000" kern="100" dirty="0">
              <a:effectLst/>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ea typeface="MS Mincho" panose="02020609040205080304" pitchFamily="49" charset="-128"/>
                <a:cs typeface="Corbel" panose="020B0503020204020204" pitchFamily="34" charset="0"/>
              </a:rPr>
              <a:t>10. Pray for the Manipur Churches - to provide comfort, relief, forgiveness, reconciliation  ministry.</a:t>
            </a:r>
            <a:endParaRPr lang="ja-JP" altLang="ja-JP" sz="2000" kern="1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334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BF-Sunday-2023-Silde"/>
          <p:cNvPicPr>
            <a:picLocks noChangeAspect="1"/>
          </p:cNvPicPr>
          <p:nvPr/>
        </p:nvPicPr>
        <p:blipFill>
          <a:blip r:embed="rId2">
            <a:alphaModFix/>
          </a:blip>
          <a:stretch>
            <a:fillRect/>
          </a:stretch>
        </p:blipFill>
        <p:spPr>
          <a:xfrm>
            <a:off x="0" y="-27992"/>
            <a:ext cx="12204700" cy="6953250"/>
          </a:xfrm>
          <a:prstGeom prst="rect">
            <a:avLst/>
          </a:prstGeom>
        </p:spPr>
      </p:pic>
      <p:sp>
        <p:nvSpPr>
          <p:cNvPr id="2" name="TextBox 1">
            <a:extLst>
              <a:ext uri="{FF2B5EF4-FFF2-40B4-BE49-F238E27FC236}">
                <a16:creationId xmlns:a16="http://schemas.microsoft.com/office/drawing/2014/main" id="{AFC5A04A-43B1-7846-CD55-99A14A25C74D}"/>
              </a:ext>
            </a:extLst>
          </p:cNvPr>
          <p:cNvSpPr txBox="1"/>
          <p:nvPr/>
        </p:nvSpPr>
        <p:spPr>
          <a:xfrm>
            <a:off x="877078" y="326572"/>
            <a:ext cx="10291665" cy="783804"/>
          </a:xfrm>
          <a:prstGeom prst="rect">
            <a:avLst/>
          </a:prstGeom>
          <a:noFill/>
        </p:spPr>
        <p:txBody>
          <a:bodyPr wrap="square" rtlCol="0">
            <a:spAutoFit/>
          </a:bodyPr>
          <a:lstStyle/>
          <a:p>
            <a:pPr algn="ctr">
              <a:lnSpc>
                <a:spcPct val="107000"/>
              </a:lnSpc>
              <a:spcAft>
                <a:spcPts val="800"/>
              </a:spcAft>
            </a:pPr>
            <a:r>
              <a:rPr lang="en-AU" altLang="ja-JP" sz="4400" b="1" kern="0" dirty="0">
                <a:solidFill>
                  <a:schemeClr val="bg1"/>
                </a:solidFill>
                <a:effectLst/>
                <a:latin typeface="Avenir Book"/>
                <a:ea typeface="Times New Roman" panose="02020603050405020304" pitchFamily="18" charset="0"/>
                <a:cs typeface="Times New Roman" panose="02020603050405020304" pitchFamily="18" charset="0"/>
              </a:rPr>
              <a:t>Evangelical Baptist Convention (EBC)</a:t>
            </a:r>
            <a:endParaRPr lang="ja-JP" altLang="ja-JP" sz="4400" kern="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A8447FB0-F9FC-4527-5DD5-C62E3AF29F2A}"/>
              </a:ext>
            </a:extLst>
          </p:cNvPr>
          <p:cNvSpPr txBox="1"/>
          <p:nvPr/>
        </p:nvSpPr>
        <p:spPr>
          <a:xfrm>
            <a:off x="261256" y="1554950"/>
            <a:ext cx="11765902" cy="5227265"/>
          </a:xfrm>
          <a:prstGeom prst="rect">
            <a:avLst/>
          </a:prstGeom>
          <a:solidFill>
            <a:schemeClr val="bg1"/>
          </a:solidFill>
          <a:effectLst>
            <a:softEdge rad="31750"/>
          </a:effectLst>
        </p:spPr>
        <p:txBody>
          <a:bodyPr wrap="square" rtlCol="0">
            <a:spAutoFit/>
          </a:bodyPr>
          <a:lstStyle/>
          <a:p>
            <a:pPr>
              <a:lnSpc>
                <a:spcPct val="107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1. Pray for the return of normalcy and peace in Manipur.</a:t>
            </a:r>
            <a:endParaRPr lang="ja-JP" altLang="ja-JP" sz="2400" kern="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2. Pray that the destruction of more than three hundred churches in Imphal valley will not dampen the faith of Christians rather they will grow stronger wherever they are resettled.</a:t>
            </a:r>
            <a:endParaRPr lang="ja-JP" altLang="ja-JP" sz="2400" kern="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3. Pray for healing and strength to forgive the enemy where more than one hundred innocent tribal Christians have been killed.</a:t>
            </a:r>
            <a:endParaRPr lang="ja-JP" altLang="ja-JP" sz="2400" kern="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4. Pray for the many people who are in the relief </a:t>
            </a:r>
            <a:r>
              <a:rPr lang="en-US" altLang="ja-JP" sz="2400" kern="0" dirty="0" err="1">
                <a:solidFill>
                  <a:srgbClr val="000000"/>
                </a:solidFill>
                <a:effectLst/>
                <a:latin typeface="Corbel" panose="020B0503020204020204" pitchFamily="34" charset="0"/>
                <a:ea typeface="MS Mincho" panose="02020609040205080304" pitchFamily="49" charset="-128"/>
                <a:cs typeface="Corbel" panose="020B0503020204020204" pitchFamily="34" charset="0"/>
              </a:rPr>
              <a:t>centres</a:t>
            </a: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  whose future have become uncertain. While some of the displaced peoples can leave the relief </a:t>
            </a:r>
            <a:r>
              <a:rPr lang="en-US" altLang="ja-JP" sz="2400" kern="0" dirty="0" err="1">
                <a:solidFill>
                  <a:srgbClr val="000000"/>
                </a:solidFill>
                <a:effectLst/>
                <a:latin typeface="Corbel" panose="020B0503020204020204" pitchFamily="34" charset="0"/>
                <a:ea typeface="MS Mincho" panose="02020609040205080304" pitchFamily="49" charset="-128"/>
                <a:cs typeface="Corbel" panose="020B0503020204020204" pitchFamily="34" charset="0"/>
              </a:rPr>
              <a:t>centres</a:t>
            </a: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 to start a new life, there are still many who cannot leave the </a:t>
            </a:r>
            <a:r>
              <a:rPr lang="en-US" altLang="ja-JP" sz="2400" kern="0" dirty="0" err="1">
                <a:solidFill>
                  <a:srgbClr val="000000"/>
                </a:solidFill>
                <a:effectLst/>
                <a:latin typeface="Corbel" panose="020B0503020204020204" pitchFamily="34" charset="0"/>
                <a:ea typeface="MS Mincho" panose="02020609040205080304" pitchFamily="49" charset="-128"/>
                <a:cs typeface="Corbel" panose="020B0503020204020204" pitchFamily="34" charset="0"/>
              </a:rPr>
              <a:t>centres</a:t>
            </a: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 as they lost everything including land and houses.</a:t>
            </a:r>
            <a:endParaRPr lang="ja-JP" altLang="ja-JP" sz="2400" kern="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5. Pray that the Evangelical Baptist Convention whose core value is to bring the gospel to others and plant self-reliant churches will send out missionaries to the rest of the world. Four missionaries have been commissioned to go, including one couple to overseas.</a:t>
            </a:r>
            <a:endParaRPr lang="ja-JP" altLang="ja-JP" sz="2400" kern="1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86882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570558C-A2DC-EC4F-5182-28E42189C695}"/>
              </a:ext>
            </a:extLst>
          </p:cNvPr>
          <p:cNvSpPr txBox="1"/>
          <p:nvPr/>
        </p:nvSpPr>
        <p:spPr>
          <a:xfrm>
            <a:off x="723899" y="4539285"/>
            <a:ext cx="10753725" cy="1024079"/>
          </a:xfrm>
          <a:prstGeom prst="rect">
            <a:avLst/>
          </a:prstGeom>
        </p:spPr>
        <p:txBody>
          <a:bodyPr vert="horz" lIns="91440" tIns="45720" rIns="91440" bIns="45720" rtlCol="0" anchor="b" anchorCtr="1">
            <a:normAutofit/>
          </a:bodyPr>
          <a:lstStyle/>
          <a:p>
            <a:pPr algn="ctr">
              <a:lnSpc>
                <a:spcPct val="90000"/>
              </a:lnSpc>
              <a:spcBef>
                <a:spcPct val="0"/>
              </a:spcBef>
              <a:spcAft>
                <a:spcPts val="800"/>
              </a:spcAft>
            </a:pPr>
            <a:r>
              <a:rPr lang="en-US" altLang="ja-JP" sz="4800" dirty="0">
                <a:effectLst/>
                <a:latin typeface="Accordance" panose="00000400000000000000" pitchFamily="2" charset="-79"/>
                <a:ea typeface="Accordance" panose="00000400000000000000" pitchFamily="2" charset="-79"/>
                <a:cs typeface="Accordance" panose="00000400000000000000" pitchFamily="2" charset="-79"/>
              </a:rPr>
              <a:t>PRAY for Member Bodies in the APBF!</a:t>
            </a:r>
          </a:p>
        </p:txBody>
      </p:sp>
      <p:pic>
        <p:nvPicPr>
          <p:cNvPr id="3" name="Picture 2" descr="APBF-Sunday-2023-Silde"/>
          <p:cNvPicPr>
            <a:picLocks noChangeAspect="1"/>
          </p:cNvPicPr>
          <p:nvPr/>
        </p:nvPicPr>
        <p:blipFill rotWithShape="1">
          <a:blip r:embed="rId2"/>
          <a:srcRect t="13096" r="2" b="13645"/>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15014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BF-Sunday-2023-Silde"/>
          <p:cNvPicPr>
            <a:picLocks noChangeAspect="1"/>
          </p:cNvPicPr>
          <p:nvPr/>
        </p:nvPicPr>
        <p:blipFill>
          <a:blip r:embed="rId2">
            <a:alphaModFix/>
          </a:blip>
          <a:stretch>
            <a:fillRect/>
          </a:stretch>
        </p:blipFill>
        <p:spPr>
          <a:xfrm>
            <a:off x="0" y="-27992"/>
            <a:ext cx="12204700" cy="6953250"/>
          </a:xfrm>
          <a:prstGeom prst="rect">
            <a:avLst/>
          </a:prstGeom>
        </p:spPr>
      </p:pic>
      <p:sp>
        <p:nvSpPr>
          <p:cNvPr id="2" name="TextBox 1">
            <a:extLst>
              <a:ext uri="{FF2B5EF4-FFF2-40B4-BE49-F238E27FC236}">
                <a16:creationId xmlns:a16="http://schemas.microsoft.com/office/drawing/2014/main" id="{AFC5A04A-43B1-7846-CD55-99A14A25C74D}"/>
              </a:ext>
            </a:extLst>
          </p:cNvPr>
          <p:cNvSpPr txBox="1"/>
          <p:nvPr/>
        </p:nvSpPr>
        <p:spPr>
          <a:xfrm>
            <a:off x="877078" y="326572"/>
            <a:ext cx="10291665" cy="783804"/>
          </a:xfrm>
          <a:prstGeom prst="rect">
            <a:avLst/>
          </a:prstGeom>
          <a:noFill/>
        </p:spPr>
        <p:txBody>
          <a:bodyPr wrap="square" rtlCol="0">
            <a:spAutoFit/>
          </a:bodyPr>
          <a:lstStyle/>
          <a:p>
            <a:pPr algn="ctr">
              <a:lnSpc>
                <a:spcPct val="107000"/>
              </a:lnSpc>
              <a:spcAft>
                <a:spcPts val="800"/>
              </a:spcAft>
            </a:pPr>
            <a:r>
              <a:rPr lang="en-US" altLang="ja-JP" sz="4400" b="1" kern="0" dirty="0">
                <a:solidFill>
                  <a:schemeClr val="bg1"/>
                </a:solidFill>
                <a:effectLst/>
                <a:latin typeface="Avenir Book"/>
                <a:ea typeface="Times New Roman" panose="02020603050405020304" pitchFamily="18" charset="0"/>
                <a:cs typeface="Times New Roman" panose="02020603050405020304" pitchFamily="18" charset="0"/>
              </a:rPr>
              <a:t>Nepal Baptist Church Council (NBCC)</a:t>
            </a:r>
            <a:endParaRPr lang="ja-JP" altLang="ja-JP" sz="4400" kern="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A8447FB0-F9FC-4527-5DD5-C62E3AF29F2A}"/>
              </a:ext>
            </a:extLst>
          </p:cNvPr>
          <p:cNvSpPr txBox="1"/>
          <p:nvPr/>
        </p:nvSpPr>
        <p:spPr>
          <a:xfrm>
            <a:off x="615949" y="1638925"/>
            <a:ext cx="10972801" cy="4980018"/>
          </a:xfrm>
          <a:prstGeom prst="rect">
            <a:avLst/>
          </a:prstGeom>
          <a:solidFill>
            <a:schemeClr val="bg1"/>
          </a:solidFill>
          <a:effectLst>
            <a:softEdge rad="31750"/>
          </a:effectLst>
        </p:spPr>
        <p:txBody>
          <a:bodyPr wrap="square" rtlCol="0">
            <a:spAutoFit/>
          </a:bodyPr>
          <a:lstStyle/>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1. NBCC plans to "Baptist House Building concept" pray for all the management and financial needs.</a:t>
            </a:r>
          </a:p>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2. Pray for skillful manpower in the NBCC and local churches.</a:t>
            </a:r>
          </a:p>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3. NBCC plans to send missionaries in the diaspora mission field with the partnership of local Baptist Churches and Baptist families.</a:t>
            </a:r>
          </a:p>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4. Pray for the program of 2023 to fulfill in time.</a:t>
            </a:r>
          </a:p>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5. Pray for the good governance of Nepal government and stable government.</a:t>
            </a:r>
          </a:p>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6. Pray for many souls to win for Christ in this generation.</a:t>
            </a:r>
          </a:p>
        </p:txBody>
      </p:sp>
    </p:spTree>
    <p:extLst>
      <p:ext uri="{BB962C8B-B14F-4D97-AF65-F5344CB8AC3E}">
        <p14:creationId xmlns:p14="http://schemas.microsoft.com/office/powerpoint/2010/main" val="283100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BF-Sunday-2023-Silde"/>
          <p:cNvPicPr>
            <a:picLocks noChangeAspect="1"/>
          </p:cNvPicPr>
          <p:nvPr/>
        </p:nvPicPr>
        <p:blipFill>
          <a:blip r:embed="rId2">
            <a:alphaModFix/>
          </a:blip>
          <a:stretch>
            <a:fillRect/>
          </a:stretch>
        </p:blipFill>
        <p:spPr>
          <a:xfrm>
            <a:off x="0" y="-27992"/>
            <a:ext cx="12204700" cy="6953250"/>
          </a:xfrm>
          <a:prstGeom prst="rect">
            <a:avLst/>
          </a:prstGeom>
        </p:spPr>
      </p:pic>
      <p:sp>
        <p:nvSpPr>
          <p:cNvPr id="2" name="TextBox 1">
            <a:extLst>
              <a:ext uri="{FF2B5EF4-FFF2-40B4-BE49-F238E27FC236}">
                <a16:creationId xmlns:a16="http://schemas.microsoft.com/office/drawing/2014/main" id="{AFC5A04A-43B1-7846-CD55-99A14A25C74D}"/>
              </a:ext>
            </a:extLst>
          </p:cNvPr>
          <p:cNvSpPr txBox="1"/>
          <p:nvPr/>
        </p:nvSpPr>
        <p:spPr>
          <a:xfrm>
            <a:off x="877078" y="326572"/>
            <a:ext cx="10291665" cy="783804"/>
          </a:xfrm>
          <a:prstGeom prst="rect">
            <a:avLst/>
          </a:prstGeom>
          <a:noFill/>
        </p:spPr>
        <p:txBody>
          <a:bodyPr wrap="square" rtlCol="0">
            <a:spAutoFit/>
          </a:bodyPr>
          <a:lstStyle/>
          <a:p>
            <a:pPr algn="ctr">
              <a:lnSpc>
                <a:spcPct val="107000"/>
              </a:lnSpc>
              <a:spcAft>
                <a:spcPts val="800"/>
              </a:spcAft>
            </a:pPr>
            <a:r>
              <a:rPr lang="en-US" altLang="ja-JP" sz="4400" b="1" kern="0" dirty="0">
                <a:solidFill>
                  <a:schemeClr val="bg1"/>
                </a:solidFill>
                <a:effectLst/>
                <a:latin typeface="Avenir Book"/>
                <a:ea typeface="Times New Roman" panose="02020603050405020304" pitchFamily="18" charset="0"/>
                <a:cs typeface="Times New Roman" panose="02020603050405020304" pitchFamily="18" charset="0"/>
              </a:rPr>
              <a:t>Tripura Baptist Christian Union (TBCU) </a:t>
            </a:r>
            <a:endParaRPr lang="ja-JP" altLang="ja-JP" sz="4400" kern="1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A8447FB0-F9FC-4527-5DD5-C62E3AF29F2A}"/>
              </a:ext>
            </a:extLst>
          </p:cNvPr>
          <p:cNvSpPr txBox="1"/>
          <p:nvPr/>
        </p:nvSpPr>
        <p:spPr>
          <a:xfrm>
            <a:off x="149484" y="1630400"/>
            <a:ext cx="11905732" cy="4774833"/>
          </a:xfrm>
          <a:prstGeom prst="rect">
            <a:avLst/>
          </a:prstGeom>
          <a:solidFill>
            <a:schemeClr val="bg1"/>
          </a:solidFill>
          <a:effectLst>
            <a:softEdge rad="31750"/>
          </a:effectLst>
        </p:spPr>
        <p:txBody>
          <a:bodyPr wrap="square" rtlCol="0">
            <a:spAutoFit/>
          </a:bodyPr>
          <a:lstStyle/>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1. A Member of Legislative Assembly in Tripura have spoken to the media and public meeting that those are converted into Christianity will be removed from the Scheduled Tribe status. They will not get any benefit from the Government. Pray for God's intervention. </a:t>
            </a:r>
          </a:p>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2. Indirect persecution is happening in the state of Tripura. Pray for strengthening of believers in their faith. </a:t>
            </a:r>
          </a:p>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3.Pray for unity in the church among the believers. </a:t>
            </a:r>
          </a:p>
          <a:p>
            <a:pPr>
              <a:lnSpc>
                <a:spcPct val="150000"/>
              </a:lnSpc>
              <a:spcAft>
                <a:spcPts val="800"/>
              </a:spcAft>
            </a:pPr>
            <a:r>
              <a:rPr lang="en-US" altLang="ja-JP" sz="2400" kern="0" dirty="0">
                <a:solidFill>
                  <a:srgbClr val="000000"/>
                </a:solidFill>
                <a:effectLst/>
                <a:latin typeface="Corbel" panose="020B0503020204020204" pitchFamily="34" charset="0"/>
                <a:ea typeface="MS Mincho" panose="02020609040205080304" pitchFamily="49" charset="-128"/>
                <a:cs typeface="Corbel" panose="020B0503020204020204" pitchFamily="34" charset="0"/>
              </a:rPr>
              <a:t>4. Pray church leaders, church congregations need to work hard for increase of believers in the state.</a:t>
            </a:r>
          </a:p>
        </p:txBody>
      </p:sp>
    </p:spTree>
    <p:extLst>
      <p:ext uri="{BB962C8B-B14F-4D97-AF65-F5344CB8AC3E}">
        <p14:creationId xmlns:p14="http://schemas.microsoft.com/office/powerpoint/2010/main" val="3232364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43C41"/>
      </a:dk2>
      <a:lt2>
        <a:srgbClr val="E4E8E2"/>
      </a:lt2>
      <a:accent1>
        <a:srgbClr val="974DC3"/>
      </a:accent1>
      <a:accent2>
        <a:srgbClr val="6A54BB"/>
      </a:accent2>
      <a:accent3>
        <a:srgbClr val="4D65C3"/>
      </a:accent3>
      <a:accent4>
        <a:srgbClr val="3B85B1"/>
      </a:accent4>
      <a:accent5>
        <a:srgbClr val="46B2AE"/>
      </a:accent5>
      <a:accent6>
        <a:srgbClr val="3BB17B"/>
      </a:accent6>
      <a:hlink>
        <a:srgbClr val="348F9C"/>
      </a:hlink>
      <a:folHlink>
        <a:srgbClr val="828282"/>
      </a:folHlink>
    </a:clrScheme>
    <a:fontScheme name="Savon">
      <a:majorFont>
        <a:latin typeface="Goudy Old Styl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827</Words>
  <Application>Microsoft Office PowerPoint</Application>
  <PresentationFormat>와이드스크린</PresentationFormat>
  <Paragraphs>50</Paragraphs>
  <Slides>10</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10</vt:i4>
      </vt:variant>
    </vt:vector>
  </HeadingPairs>
  <TitlesOfParts>
    <vt:vector size="17" baseType="lpstr">
      <vt:lpstr>Avenir Book</vt:lpstr>
      <vt:lpstr>Accordance</vt:lpstr>
      <vt:lpstr>Calibri</vt:lpstr>
      <vt:lpstr>Corbel</vt:lpstr>
      <vt:lpstr>Garamond</vt:lpstr>
      <vt:lpstr>Goudy Old Style</vt:lpstr>
      <vt:lpstr>SavonVTI</vt:lpstr>
      <vt:lpstr>PowerPoint 프레젠테이션</vt:lpstr>
      <vt:lpstr>PowerPoint 프레젠테이션</vt:lpstr>
      <vt:lpstr>PowerPoint 프레젠테이션</vt:lpstr>
      <vt:lpstr>SAVE  MANIPUR DAY of PRAYER</vt:lpstr>
      <vt:lpstr>SAVE  MANIPUR DAY of PRAYER</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APBF OfficeManager</dc:creator>
  <cp:lastModifiedBy>YeongDong Kwak</cp:lastModifiedBy>
  <cp:revision>9</cp:revision>
  <dcterms:created xsi:type="dcterms:W3CDTF">2023-07-25T02:35:34Z</dcterms:created>
  <dcterms:modified xsi:type="dcterms:W3CDTF">2023-08-08T03:19:21Z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1033-4.7.1.7786</vt:lpwstr>
  </property>
</Properties>
</file>